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7"/>
  </p:notesMasterIdLst>
  <p:handoutMasterIdLst>
    <p:handoutMasterId r:id="rId28"/>
  </p:handoutMasterIdLst>
  <p:sldIdLst>
    <p:sldId id="558" r:id="rId4"/>
    <p:sldId id="561" r:id="rId5"/>
    <p:sldId id="560" r:id="rId6"/>
    <p:sldId id="529" r:id="rId7"/>
    <p:sldId id="562" r:id="rId8"/>
    <p:sldId id="536" r:id="rId9"/>
    <p:sldId id="539" r:id="rId10"/>
    <p:sldId id="564" r:id="rId11"/>
    <p:sldId id="565" r:id="rId12"/>
    <p:sldId id="541" r:id="rId13"/>
    <p:sldId id="544" r:id="rId14"/>
    <p:sldId id="545" r:id="rId15"/>
    <p:sldId id="566" r:id="rId16"/>
    <p:sldId id="546" r:id="rId17"/>
    <p:sldId id="547" r:id="rId18"/>
    <p:sldId id="550" r:id="rId19"/>
    <p:sldId id="551" r:id="rId20"/>
    <p:sldId id="552" r:id="rId21"/>
    <p:sldId id="553" r:id="rId22"/>
    <p:sldId id="526" r:id="rId23"/>
    <p:sldId id="568" r:id="rId24"/>
    <p:sldId id="567" r:id="rId25"/>
    <p:sldId id="559" r:id="rId26"/>
  </p:sldIdLst>
  <p:sldSz cx="12192000" cy="6858000"/>
  <p:notesSz cx="6735763" cy="9866313"/>
  <p:embeddedFontLst>
    <p:embeddedFont>
      <p:font typeface="Segoe UI Light" panose="020B0502040204020203" pitchFamily="34" charset="0"/>
      <p:regular r:id="rId29"/>
      <p:italic r:id="rId30"/>
    </p:embeddedFont>
    <p:embeddedFont>
      <p:font typeface="한컴 윤고딕 230" panose="02020603020101020101" pitchFamily="18" charset="-127"/>
      <p:regular r:id="rId31"/>
    </p:embeddedFont>
    <p:embeddedFont>
      <p:font typeface="맑은 고딕 Semilight" panose="020B0502040204020203" pitchFamily="50" charset="-127"/>
      <p:regular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Microsoft JhengHei UI" panose="020B0604030504040204" pitchFamily="34" charset="-120"/>
      <p:regular r:id="rId37"/>
      <p:bold r:id="rId38"/>
    </p:embeddedFont>
    <p:embeddedFont>
      <p:font typeface="Impact" panose="020B0806030902050204" pitchFamily="34" charset="0"/>
      <p:regular r:id="rId39"/>
    </p:embeddedFont>
    <p:embeddedFont>
      <p:font typeface="함초롬바탕" panose="02030504000101010101" pitchFamily="18" charset="-127"/>
      <p:regular r:id="rId40"/>
      <p:bold r:id="rId41"/>
    </p:embeddedFont>
    <p:embeddedFont>
      <p:font typeface="굴림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Microsoft YaHei UI Light" panose="020B0502040204020203" pitchFamily="34" charset="-122"/>
      <p:regular r:id="rId45"/>
    </p:embeddedFont>
    <p:embeddedFont>
      <p:font typeface="Segoe UI Semilight" panose="020B0402040204020203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558"/>
            <p14:sldId id="561"/>
            <p14:sldId id="560"/>
            <p14:sldId id="529"/>
            <p14:sldId id="562"/>
            <p14:sldId id="536"/>
            <p14:sldId id="539"/>
            <p14:sldId id="564"/>
            <p14:sldId id="565"/>
            <p14:sldId id="541"/>
            <p14:sldId id="544"/>
            <p14:sldId id="545"/>
            <p14:sldId id="566"/>
            <p14:sldId id="546"/>
            <p14:sldId id="547"/>
            <p14:sldId id="550"/>
            <p14:sldId id="551"/>
            <p14:sldId id="552"/>
            <p14:sldId id="553"/>
            <p14:sldId id="526"/>
            <p14:sldId id="568"/>
            <p14:sldId id="567"/>
          </p14:sldIdLst>
        </p14:section>
        <p14:section name="제목 없는 구역" id="{441CA159-2DBD-407F-B82C-79CC4FF11F31}">
          <p14:sldIdLst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04AFB8"/>
    <a:srgbClr val="039097"/>
    <a:srgbClr val="719192"/>
    <a:srgbClr val="DFCDC3"/>
    <a:srgbClr val="3C4245"/>
    <a:srgbClr val="025A5E"/>
    <a:srgbClr val="5F6769"/>
    <a:srgbClr val="DFD8CB"/>
    <a:srgbClr val="7C8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 autoAdjust="0"/>
    <p:restoredTop sz="95354" autoAdjust="0"/>
  </p:normalViewPr>
  <p:slideViewPr>
    <p:cSldViewPr>
      <p:cViewPr>
        <p:scale>
          <a:sx n="50" d="100"/>
          <a:sy n="50" d="100"/>
        </p:scale>
        <p:origin x="414" y="1380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E999F-B02F-440C-B345-8852A70AF778}" type="slidenum">
              <a:rPr lang="ko-KR" altLang="en-US" smtClean="0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511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9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6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Bill-Splitting Apps of 20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40" r="2435"/>
          <a:stretch/>
        </p:blipFill>
        <p:spPr bwMode="auto">
          <a:xfrm>
            <a:off x="-19514" y="0"/>
            <a:ext cx="1221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8717317" cy="6865257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1424" y="1700808"/>
            <a:ext cx="698477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DIVVY UP</a:t>
            </a:r>
          </a:p>
          <a:p>
            <a:endParaRPr lang="en-US" altLang="ko-KR" sz="1600" dirty="0" smtClean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ko-KR" altLang="en-US" sz="32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온라인 정산 시스템</a:t>
            </a:r>
            <a:endParaRPr lang="en-US" altLang="ko-KR" sz="3200" b="1" dirty="0" smtClean="0">
              <a:solidFill>
                <a:srgbClr val="04AFB8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97000" y="4609297"/>
            <a:ext cx="69551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박동규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김빈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∙   </a:t>
            </a:r>
            <a:r>
              <a:rPr lang="ko-KR" altLang="en-US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구윤서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97000" y="1600335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5360" y="282808"/>
            <a:ext cx="66484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Presented on </a:t>
            </a:r>
            <a:r>
              <a:rPr lang="en-US" altLang="ko-KR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맑은 고딕 Semilight" panose="020B0502040204020203" pitchFamily="50" charset="-127"/>
              </a:rPr>
              <a:t>2022-01-01 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97000" y="4365104"/>
            <a:ext cx="6955184" cy="0"/>
          </a:xfrm>
          <a:prstGeom prst="line">
            <a:avLst/>
          </a:prstGeom>
          <a:ln>
            <a:solidFill>
              <a:schemeClr val="bg1">
                <a:lumMod val="7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92344" y="6165304"/>
            <a:ext cx="285564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정보처리산업기사 과정 </a:t>
            </a:r>
            <a:r>
              <a:rPr lang="ko-KR" altLang="en-US" sz="105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평가형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050" dirty="0" smtClean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자바</a:t>
            </a:r>
            <a:r>
              <a:rPr lang="en-US" altLang="ko-KR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(JAVA) </a:t>
            </a:r>
            <a:r>
              <a:rPr lang="ko-KR" altLang="en-US" sz="10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개발자 양성과정</a:t>
            </a:r>
            <a:endParaRPr lang="en-US" altLang="ko-KR" sz="10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1.5 Gantt Chart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를 이용한 일정관리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멤버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1.6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287508" y="4806693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en-US" altLang="ko-KR" sz="1333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Divvy Up </a:t>
            </a:r>
            <a:r>
              <a:rPr lang="ko-KR" altLang="en-US" sz="1333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사이트에 방문하는 </a:t>
            </a:r>
            <a:r>
              <a:rPr lang="ko-KR" altLang="en-US" sz="1333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모든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사람들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</a:t>
            </a:r>
            <a:r>
              <a:rPr lang="en-US" altLang="ko-KR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멤버</a:t>
            </a:r>
            <a:endParaRPr lang="ko-KR" altLang="en-US" sz="24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4274744"/>
            <a:ext cx="1895778" cy="522104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6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보기</a:t>
            </a:r>
            <a:endParaRPr lang="ko-KR" altLang="en-US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1906208" y="4907900"/>
            <a:ext cx="29016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관리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답변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+mn-ea"/>
              </a:rPr>
              <a:t>공지사항 올리기 </a:t>
            </a:r>
            <a:r>
              <a:rPr lang="en-US" altLang="ko-KR" sz="1400" b="1" dirty="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rgbClr val="464646"/>
                </a:solidFill>
                <a:latin typeface="+mn-ea"/>
              </a:rPr>
              <a:t>게시판</a:t>
            </a:r>
            <a:r>
              <a:rPr lang="en-US" altLang="ko-KR" sz="1400" b="1" dirty="0" smtClean="0">
                <a:solidFill>
                  <a:srgbClr val="464646"/>
                </a:solidFill>
                <a:latin typeface="+mn-ea"/>
              </a:rPr>
              <a:t>)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872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친구 추가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및 검색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생성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내 소비 정보 추가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정산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그룹 내 소통 게시판 이용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Q&amp;A </a:t>
            </a:r>
            <a:r>
              <a:rPr lang="ko-KR" altLang="en-US" sz="1400" b="1" dirty="0" smtClean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게시판에 질문하기</a:t>
            </a:r>
            <a:endParaRPr lang="en-US" altLang="ko-KR" sz="1400" b="1" dirty="0" smtClean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요구사항 분석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–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이용자 권한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8845E0-CBB1-9D9B-467C-4CA3FA15563C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4AC9B14-B9D4-EA51-2F12-4CB7381837EE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681163" y="4448720"/>
            <a:ext cx="3138812" cy="335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6ED3816-234E-B59F-A952-4BB67D7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F0F815-8C6D-E45E-A65C-6CB5BECD8D87}"/>
              </a:ext>
            </a:extLst>
          </p:cNvPr>
          <p:cNvSpPr/>
          <p:nvPr/>
        </p:nvSpPr>
        <p:spPr>
          <a:xfrm>
            <a:off x="6078839" y="233076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3AD4AA9-A608-764E-7A2A-F69FFBCAD903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588663-6F89-4371-8300-BF47C0C023D9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F97F50-8D88-C8EE-5072-81F42A094C55}"/>
              </a:ext>
            </a:extLst>
          </p:cNvPr>
          <p:cNvSpPr/>
          <p:nvPr/>
        </p:nvSpPr>
        <p:spPr>
          <a:xfrm>
            <a:off x="4667905" y="333646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정산하기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42EFFE9-5393-ABD0-5DEB-AC448D462D91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8237C6-1AC6-BB0F-7AEE-40A289B7FFD7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FA326D5-ED7E-C085-A527-63C3FD9E7591}"/>
              </a:ext>
            </a:extLst>
          </p:cNvPr>
          <p:cNvSpPr/>
          <p:nvPr/>
        </p:nvSpPr>
        <p:spPr>
          <a:xfrm>
            <a:off x="3339466" y="182265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3F675EA-DA8C-BF97-3CF1-967EC95E558A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442753F-B5F8-B9FC-C94A-1A65854C5C5C}"/>
              </a:ext>
            </a:extLst>
          </p:cNvPr>
          <p:cNvSpPr/>
          <p:nvPr/>
        </p:nvSpPr>
        <p:spPr>
          <a:xfrm>
            <a:off x="7411065" y="527732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5DEDB30-7818-BF4D-29CB-C6EFB06F0F1E}"/>
              </a:ext>
            </a:extLst>
          </p:cNvPr>
          <p:cNvSpPr/>
          <p:nvPr/>
        </p:nvSpPr>
        <p:spPr>
          <a:xfrm>
            <a:off x="9020697" y="570912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228EC8-5546-40C4-9B3E-9555CDA15899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작성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FE9805A-A769-577C-D512-661C3C23C2D8}"/>
              </a:ext>
            </a:extLst>
          </p:cNvPr>
          <p:cNvSpPr/>
          <p:nvPr/>
        </p:nvSpPr>
        <p:spPr>
          <a:xfrm>
            <a:off x="6342147" y="147560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F1EB188-48EF-678A-EAB2-0C22D7D5967F}"/>
              </a:ext>
            </a:extLst>
          </p:cNvPr>
          <p:cNvSpPr/>
          <p:nvPr/>
        </p:nvSpPr>
        <p:spPr>
          <a:xfrm>
            <a:off x="6376871" y="303418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5F1A9E4-20D7-E74B-233D-2F700B9307D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1681163" y="3273263"/>
            <a:ext cx="1051340" cy="11890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DE9EE0E-E16C-E4CF-FF93-A0A470DC9833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749665" y="2056653"/>
            <a:ext cx="1589801" cy="34111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3935A8E-CDA6-1222-EEFA-C2981BD8DAFA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1681163" y="3735932"/>
            <a:ext cx="3155448" cy="7246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07FE418F-E3D4-4E76-0438-5E7C463F3B3B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2348492-7065-0913-55B4-52819B567799}"/>
              </a:ext>
            </a:extLst>
          </p:cNvPr>
          <p:cNvSpPr/>
          <p:nvPr/>
        </p:nvSpPr>
        <p:spPr>
          <a:xfrm>
            <a:off x="7497366" y="133988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FA8811E-2A44-57B3-1517-9A8B6F8C0974}"/>
              </a:ext>
            </a:extLst>
          </p:cNvPr>
          <p:cNvSpPr/>
          <p:nvPr/>
        </p:nvSpPr>
        <p:spPr>
          <a:xfrm>
            <a:off x="7878606" y="587623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3B3FA52-905F-94FE-BE5A-2AFBF9F9C9C7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6BD424E-8621-9AE9-56DD-A8E823B87D03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88A4A3-B1FB-2A89-6402-0580C62541B7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480660" y="1739350"/>
            <a:ext cx="2537958" cy="152883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08EF59D-D5F2-CAC4-B85A-8E22D5DA6A4A}"/>
              </a:ext>
            </a:extLst>
          </p:cNvPr>
          <p:cNvCxnSpPr>
            <a:cxnSpLocks/>
            <a:endCxn id="109" idx="5"/>
          </p:cNvCxnSpPr>
          <p:nvPr/>
        </p:nvCxnSpPr>
        <p:spPr>
          <a:xfrm flipH="1" flipV="1">
            <a:off x="7325441" y="1875065"/>
            <a:ext cx="3688634" cy="139201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359B0B4-2C38-956C-559C-1F7824BC235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DDDAADA-B47B-DB7D-03A7-A8DA3EF4C8C2}"/>
              </a:ext>
            </a:extLst>
          </p:cNvPr>
          <p:cNvCxnSpPr>
            <a:cxnSpLocks/>
            <a:endCxn id="12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C4997C3-B036-E184-7BBC-B735E0001B9C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EA83B5-2724-7E57-C487-44B6AC4BCA6C}"/>
              </a:ext>
            </a:extLst>
          </p:cNvPr>
          <p:cNvCxnSpPr>
            <a:cxnSpLocks/>
            <a:endCxn id="107" idx="7"/>
          </p:cNvCxnSpPr>
          <p:nvPr/>
        </p:nvCxnSpPr>
        <p:spPr>
          <a:xfrm flipH="1">
            <a:off x="10003991" y="3268186"/>
            <a:ext cx="1014627" cy="250947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99CE3DD-4A7E-AD2F-688C-378019716E23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8563065" y="3270250"/>
            <a:ext cx="2455553" cy="2241072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754EC3B-85CB-B058-7107-AD59617C0E99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8454606" y="3268186"/>
            <a:ext cx="2564012" cy="26080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C7C997B-C96A-4B3A-DEED-D53420F0E983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7230839" y="2564760"/>
            <a:ext cx="3780061" cy="6965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6321A8-6A28-C5D6-4B92-49CEC48CCFA4}"/>
              </a:ext>
            </a:extLst>
          </p:cNvPr>
          <p:cNvCxnSpPr>
            <a:cxnSpLocks/>
            <a:endCxn id="97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0D5D1A1-E9C4-F75B-1B0B-BFDB295C7CF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7528871" y="3268186"/>
            <a:ext cx="3485204" cy="206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9DD816C-7BBB-9CC9-3951-16D5B8E82486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1676400" y="4457700"/>
            <a:ext cx="1157451" cy="3704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2E6BFC0-ECEE-26A2-3331-CFDF1CABCA80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1671638" y="4467225"/>
            <a:ext cx="1698464" cy="85224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0CD2C2D-79CE-DB3B-D24B-E09C20905C4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1681163" y="4467225"/>
            <a:ext cx="1656959" cy="143846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9F4EE26-3C49-9CF9-9176-3A37B9A410D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671638" y="4462337"/>
            <a:ext cx="686097" cy="178446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A92BF-E5A7-0E72-F9A4-AAF4BA6EDF8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681163" y="4465921"/>
            <a:ext cx="4967501" cy="65128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D1BD85A-4AA2-82A5-3038-BCA018B13FBF}"/>
              </a:ext>
            </a:extLst>
          </p:cNvPr>
          <p:cNvCxnSpPr>
            <a:cxnSpLocks/>
            <a:stCxn id="147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56F27161-E4E5-3E25-B9C1-2CB6A33FF6D3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B67ABB-B2B5-33BD-737D-1B1EA5EB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AA69420-A053-F1CA-7D04-FE478B5D14AB}"/>
              </a:ext>
            </a:extLst>
          </p:cNvPr>
          <p:cNvSpPr txBox="1"/>
          <p:nvPr/>
        </p:nvSpPr>
        <p:spPr>
          <a:xfrm>
            <a:off x="1028642" y="2715852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비회원</a:t>
            </a:r>
            <a:endParaRPr lang="ko-KR" altLang="en-US" sz="1333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40180CF-21E5-54DB-770C-60AB82AD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BF898569-3540-9F34-C88E-3E37D8C64633}"/>
              </a:ext>
            </a:extLst>
          </p:cNvPr>
          <p:cNvSpPr txBox="1"/>
          <p:nvPr/>
        </p:nvSpPr>
        <p:spPr>
          <a:xfrm>
            <a:off x="1113624" y="4702944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회원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B91A416-07E5-492B-FEC8-0D47EC7C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8F7FEF15-32D3-401D-C3A4-CD6372CA05CD}"/>
              </a:ext>
            </a:extLst>
          </p:cNvPr>
          <p:cNvSpPr txBox="1"/>
          <p:nvPr/>
        </p:nvSpPr>
        <p:spPr>
          <a:xfrm>
            <a:off x="161797" y="3751648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사용자</a:t>
            </a:r>
            <a:endParaRPr lang="ko-KR" altLang="en-US" sz="1333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D63E574-D185-5556-4B07-A5C8600FAB65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52DA73E-BC2E-F4F4-A028-E7F63D2AD035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6AD48490-861E-E3A0-65F8-DE13562C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D84237B-E4F3-3FFC-2CE6-66FDB2968F2F}"/>
              </a:ext>
            </a:extLst>
          </p:cNvPr>
          <p:cNvSpPr txBox="1"/>
          <p:nvPr/>
        </p:nvSpPr>
        <p:spPr>
          <a:xfrm>
            <a:off x="10960822" y="3604047"/>
            <a:ext cx="7473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/>
              <a:t> </a:t>
            </a:r>
            <a:r>
              <a:rPr lang="ko-KR" altLang="en-US" sz="1333" dirty="0"/>
              <a:t>관리자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BFF4BE7-04B8-55CC-C477-6BF595BADABB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D85E713-3727-547F-6DBE-F2D1EEECB4B9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2A33492-A310-2A0C-E031-A436490DFBBC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675595" y="4453252"/>
            <a:ext cx="4484409" cy="142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ADDC376-7CD4-87AE-B00A-E35DDC3C5B13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이벤트 추가</a:t>
            </a:r>
            <a:r>
              <a:rPr lang="en-US" altLang="ko-KR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96FB4D6-DD49-7844-9EE1-81D94BCB627C}"/>
              </a:ext>
            </a:extLst>
          </p:cNvPr>
          <p:cNvSpPr/>
          <p:nvPr/>
        </p:nvSpPr>
        <p:spPr>
          <a:xfrm>
            <a:off x="6282814" y="599648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A8FD3BC-D458-28C1-3F91-7B77B570B0BC}"/>
              </a:ext>
            </a:extLst>
          </p:cNvPr>
          <p:cNvCxnSpPr>
            <a:cxnSpLocks/>
            <a:stCxn id="105" idx="4"/>
            <a:endCxn id="184" idx="0"/>
          </p:cNvCxnSpPr>
          <p:nvPr/>
        </p:nvCxnSpPr>
        <p:spPr>
          <a:xfrm flipH="1">
            <a:off x="6858814" y="5351205"/>
            <a:ext cx="365850" cy="64527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F55DF1E-457F-AE53-0AA7-0BA86D69F23B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1686027" y="4249574"/>
            <a:ext cx="1943553" cy="21015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>
            <a:extLst>
              <a:ext uri="{FF2B5EF4-FFF2-40B4-BE49-F238E27FC236}">
                <a16:creationId xmlns:a16="http://schemas.microsoft.com/office/drawing/2014/main" id="{5AB5BFA4-F548-C5BF-F676-0BC7ECC5E010}"/>
              </a:ext>
            </a:extLst>
          </p:cNvPr>
          <p:cNvSpPr/>
          <p:nvPr/>
        </p:nvSpPr>
        <p:spPr>
          <a:xfrm>
            <a:off x="3629580" y="40155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확인</a:t>
            </a:r>
            <a:endParaRPr lang="ko-KR" altLang="en-US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E7FD913-D1A6-5489-4A26-A92360D29A60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675595" y="1994815"/>
            <a:ext cx="3431019" cy="247063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012F68E-13AD-024A-9F2F-1815BED10B3B}"/>
              </a:ext>
            </a:extLst>
          </p:cNvPr>
          <p:cNvSpPr txBox="1"/>
          <p:nvPr/>
        </p:nvSpPr>
        <p:spPr>
          <a:xfrm>
            <a:off x="5132524" y="5548577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7E03E3-E9FB-CB22-5304-08E107A505F1}"/>
              </a:ext>
            </a:extLst>
          </p:cNvPr>
          <p:cNvSpPr txBox="1"/>
          <p:nvPr/>
        </p:nvSpPr>
        <p:spPr>
          <a:xfrm>
            <a:off x="6735235" y="5602206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2.2 </a:t>
            </a:r>
            <a:r>
              <a:rPr lang="ko-KR" altLang="en-US" sz="4400" b="1" dirty="0" err="1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유스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 케이스 다이어그램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Use Case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Diagram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26705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6" name="직선 연결선 15"/>
          <p:cNvCxnSpPr>
            <a:endCxn id="83" idx="0"/>
          </p:cNvCxnSpPr>
          <p:nvPr/>
        </p:nvCxnSpPr>
        <p:spPr>
          <a:xfrm>
            <a:off x="11068136" y="1890476"/>
            <a:ext cx="8051" cy="423644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552384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818565" y="2453427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15150" y="1377116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방문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84043" y="1377116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53692" y="1376772"/>
            <a:ext cx="684000" cy="517377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아웃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25207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69177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381190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994856" y="1376772"/>
            <a:ext cx="68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826043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995692" y="1881684"/>
            <a:ext cx="0" cy="437962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87928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81" idx="2"/>
          </p:cNvCxnSpPr>
          <p:nvPr/>
        </p:nvCxnSpPr>
        <p:spPr>
          <a:xfrm>
            <a:off x="1654527" y="1881684"/>
            <a:ext cx="2423" cy="4461265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56935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907920" y="1890476"/>
            <a:ext cx="0" cy="429558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517151" y="1881684"/>
            <a:ext cx="0" cy="4304372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738913" y="1890477"/>
            <a:ext cx="0" cy="4295579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48328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831790" y="2365882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35297" y="22868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1795" y="1975604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832375" y="2854741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23359" y="2443924"/>
            <a:ext cx="861484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62505" y="27909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806471" y="2934686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26257" y="279977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08586" y="2643038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71788" y="2934686"/>
            <a:ext cx="138050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회원정보확인승인</a:t>
            </a: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846921" y="3409538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462505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821023" y="3471337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87346" y="334574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22468" y="3184021"/>
            <a:ext cx="893193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11536" y="3524704"/>
            <a:ext cx="206338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상세정보확인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354207" y="3789040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987345" y="368102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36880" y="368884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6574326" y="4149090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181630" y="4085211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6572266" y="4237333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7331080" y="408848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77483" y="3768013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일괄 구매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6844" y="4261517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 확인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842154" y="4859402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58111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862989" y="4947926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8558205" y="481208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06511" y="4562296"/>
            <a:ext cx="25314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15995" y="4939086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확인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22078" y="3485741"/>
            <a:ext cx="116089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추가</a:t>
            </a: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842697" y="5506584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458281" y="544278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816799" y="5581692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729462" y="544511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28089" y="5245099"/>
            <a:ext cx="221567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95511" y="5622150"/>
            <a:ext cx="251543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1849344" y="6186056"/>
            <a:ext cx="9036097" cy="46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464928" y="612692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1823447" y="6261313"/>
            <a:ext cx="90607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884165" y="6126925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50024" y="5932140"/>
            <a:ext cx="439896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탈퇴 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49913" y="6294104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회원탈퇴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942894" y="2171310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939340" y="1967439"/>
            <a:ext cx="1095172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 체크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010466" y="2286545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 b="1"/>
          </a:p>
        </p:txBody>
      </p:sp>
      <p:sp>
        <p:nvSpPr>
          <p:cNvPr id="100" name="TextBox 99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(User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/>
          <p:cNvCxnSpPr/>
          <p:nvPr/>
        </p:nvCxnSpPr>
        <p:spPr>
          <a:xfrm flipH="1">
            <a:off x="1747516" y="2197613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68315" y="112721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관리자</a:t>
            </a:r>
            <a:endParaRPr lang="en-US" altLang="ko-KR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4421491" y="1127019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관련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44903" y="1127214"/>
            <a:ext cx="1044000" cy="50628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담당 관리자</a:t>
            </a:r>
          </a:p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48822" y="1125964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11530" y="1117656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942884" y="1103925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80176" y="1127443"/>
            <a:ext cx="1044000" cy="50405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담당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252630" y="1659897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928881" y="1607981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563569" y="160915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839477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586214" y="163002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222062" y="1632665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65392" y="2055779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742607" y="2127768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46132" y="1841439"/>
            <a:ext cx="1107918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11513" y="2206222"/>
            <a:ext cx="103040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742607" y="3015323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364328" y="294744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742607" y="3084038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771753" y="294744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959" y="2763742"/>
            <a:ext cx="214193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검색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98092" y="3089440"/>
            <a:ext cx="12962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749435" y="3982218"/>
            <a:ext cx="4636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359083" y="3919662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1738934" y="4055876"/>
            <a:ext cx="4618221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386308" y="390835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41925" y="3701082"/>
            <a:ext cx="257153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답글 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396158" y="4221001"/>
            <a:ext cx="136295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내용 확인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746579" y="4847332"/>
            <a:ext cx="62885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362536" y="4791183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 flipV="1">
            <a:off x="1746581" y="4925578"/>
            <a:ext cx="631083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035160" y="4791183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226169" y="4593191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물품 배송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수취 확인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34806" y="4932087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상태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756277" y="5622885"/>
            <a:ext cx="7929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365686" y="5576174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1766040" y="5702448"/>
            <a:ext cx="79200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82525" y="5547528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68346" y="5368969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월별 매출 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34270" y="5721857"/>
            <a:ext cx="13669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결과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477408" y="1600426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738934" y="6467294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53013" y="641663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738934" y="6565250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326965" y="6409010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49834" y="6192574"/>
            <a:ext cx="35894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정보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처리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29910" y="6588110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064076" y="2049856"/>
            <a:ext cx="384043" cy="216024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2.3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(Admin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비회원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+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회원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&amp;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비회원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(ONLY </a:t>
            </a:r>
            <a:r>
              <a:rPr lang="ko-KR" altLang="en-US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회원</a:t>
            </a:r>
            <a:r>
              <a:rPr lang="en-US" altLang="ko-KR" sz="20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2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15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2.5 DB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설계 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</a:t>
            </a:r>
            <a:r>
              <a:rPr lang="en-US" altLang="ko-KR" sz="2000" b="1" dirty="0" err="1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Exerd</a:t>
            </a:r>
            <a:r>
              <a:rPr lang="en-US" altLang="ko-KR" sz="20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3C4245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604" y="298053"/>
            <a:ext cx="968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2.6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스토리보드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및 </a:t>
            </a:r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UI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064552" y="298053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7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solidFill>
                <a:srgbClr val="C7C7C7"/>
              </a:solidFill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405+ Free Presentation Templates - Edit Online | Vis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60648"/>
            <a:ext cx="9289032" cy="289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573016"/>
            <a:ext cx="6115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uilding Pictures &amp; Images [HQ] | Download Free Photo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8160" r="376" b="52097"/>
          <a:stretch/>
        </p:blipFill>
        <p:spPr bwMode="auto">
          <a:xfrm>
            <a:off x="0" y="0"/>
            <a:ext cx="121920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9468"/>
            <a:ext cx="12192000" cy="2457740"/>
          </a:xfrm>
          <a:prstGeom prst="rect">
            <a:avLst/>
          </a:prstGeom>
          <a:solidFill>
            <a:srgbClr val="1A1C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9376" y="3198327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9700" y="3503081"/>
            <a:ext cx="2880000" cy="2806922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400" dirty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업무분장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400" dirty="0" err="1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1.6  </a:t>
            </a:r>
            <a:r>
              <a:rPr lang="ko-KR" altLang="en-US" sz="1400" dirty="0" smtClean="0"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400" dirty="0" smtClean="0"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56000" y="3500273"/>
            <a:ext cx="2880000" cy="24191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en-US" altLang="ko-KR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 Diagram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Segoe UI Light" panose="020B0502040204020203" pitchFamily="34" charset="0"/>
              </a:rPr>
              <a:t>Sequence Diagram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2.3  DFD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2.5  DB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2.6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스토리보드 및 </a:t>
            </a: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UI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63446" y="3503081"/>
            <a:ext cx="2880000" cy="12557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3.1  </a:t>
            </a:r>
            <a:r>
              <a:rPr lang="ko-KR" altLang="en-US" sz="1400" dirty="0" err="1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핵심코드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 및 시연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400" dirty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내용</a:t>
            </a:r>
            <a:endParaRPr lang="en-US" altLang="ko-KR" sz="1400" dirty="0" smtClean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ko-KR" altLang="en-US" sz="1400" dirty="0" smtClean="0">
                <a:solidFill>
                  <a:srgbClr val="C7C7C7"/>
                </a:solidFill>
                <a:latin typeface="+mj-lt"/>
                <a:ea typeface="함초롬바탕" panose="02030504000101010101" pitchFamily="18" charset="-127"/>
                <a:cs typeface="함초롬바탕" panose="02030504000101010101" pitchFamily="18" charset="-127"/>
              </a:rPr>
              <a:t>후기</a:t>
            </a:r>
            <a:endParaRPr lang="en-US" altLang="ko-KR" sz="1400" dirty="0">
              <a:solidFill>
                <a:srgbClr val="C7C7C7"/>
              </a:solidFill>
              <a:latin typeface="+mj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31504" y="1927312"/>
            <a:ext cx="1034678" cy="1034678"/>
          </a:xfrm>
          <a:prstGeom prst="ellipse">
            <a:avLst/>
          </a:prstGeom>
          <a:solidFill>
            <a:srgbClr val="04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51405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2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86108" y="1921193"/>
            <a:ext cx="1034678" cy="1034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C7C7C7"/>
                </a:solidFill>
                <a:latin typeface="Impact" panose="020B0806030902050204" pitchFamily="34" charset="0"/>
              </a:rPr>
              <a:t>3</a:t>
            </a:r>
            <a:endParaRPr lang="ko-KR" altLang="en-US" sz="4000" dirty="0">
              <a:solidFill>
                <a:srgbClr val="C7C7C7"/>
              </a:solidFill>
              <a:latin typeface="Impact" panose="020B080603090205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48733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 smtClean="0">
                <a:latin typeface="+mj-ea"/>
                <a:ea typeface="+mj-ea"/>
                <a:cs typeface="함초롬바탕" panose="02030504000101010101" pitchFamily="18" charset="-127"/>
              </a:rPr>
              <a:t>분석</a:t>
            </a:r>
            <a:endParaRPr lang="en-US" altLang="ko-KR" sz="2400" b="1" dirty="0">
              <a:latin typeface="+mj-ea"/>
              <a:ea typeface="+mj-ea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8634" y="30043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설계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00420" y="3004395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구현 </a:t>
            </a:r>
            <a:r>
              <a:rPr lang="en-US" altLang="ko-KR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C7C7C7"/>
                </a:solidFill>
                <a:latin typeface="+mj-ea"/>
                <a:ea typeface="+mj-ea"/>
                <a:cs typeface="함초롬바탕" panose="02030504000101010101" pitchFamily="18" charset="-127"/>
              </a:rPr>
              <a:t>테스트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568950"/>
            <a:ext cx="12192000" cy="80784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Table  of </a:t>
            </a:r>
            <a:r>
              <a:rPr lang="en-US" altLang="ko-KR" sz="4800" b="1" dirty="0" smtClean="0">
                <a:solidFill>
                  <a:srgbClr val="04AFB8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light" panose="020B0402040204020203" pitchFamily="34" charset="0"/>
              </a:rPr>
              <a:t>Contents</a:t>
            </a:r>
            <a:endParaRPr lang="ko-KR" altLang="en-US" sz="4800" b="1" dirty="0">
              <a:solidFill>
                <a:srgbClr val="04AFB8"/>
              </a:solidFill>
              <a:latin typeface="Microsoft JhengHei U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1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75719" y="2727972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6605" y="298053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본 시스템은자동 정산 기능과 회원 관리 시스템을 통합하여 하나의 프로그램으로 이용 및 관리할 수 있는 통합 형 </a:t>
            </a:r>
            <a:r>
              <a:rPr lang="ko-KR" altLang="en-US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웹</a:t>
            </a:r>
            <a:r>
              <a:rPr lang="ko-KR" altLang="en-US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 관리 시스템이다</a:t>
            </a:r>
            <a:r>
              <a:rPr lang="en-US" altLang="ko-KR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0421" y="3096365"/>
            <a:ext cx="20295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  <a:cs typeface="함초롬바탕" panose="02030504000101010101" pitchFamily="18" charset="-127"/>
              </a:rPr>
              <a:t>사용자</a:t>
            </a:r>
            <a:endParaRPr lang="en-US" altLang="ko-KR" b="1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4079776" y="2806137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68234" y="3108637"/>
            <a:ext cx="5520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사용자는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회원정보와 그룹 정보를 통해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관리되며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최소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개인 정보 수정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생성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친구 추가부터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단위로 발생한 소비 행위 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(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예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: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점심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저녁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…), 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정산 및 정산 내역 검색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과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각 종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게시판들에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글쓰기 및 답변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쓰기 등을 </a:t>
            </a:r>
            <a:r>
              <a:rPr lang="ko-KR" altLang="en-US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이용</a:t>
            </a:r>
            <a:endParaRPr lang="en-US" altLang="ko-KR" sz="1400" dirty="0">
              <a:solidFill>
                <a:srgbClr val="807662"/>
              </a:solidFill>
              <a:latin typeface="+mn-ea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6421" y="4676430"/>
            <a:ext cx="545274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그룹 관리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Q&amp;A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게시판 답글 및</a:t>
            </a:r>
            <a:r>
              <a:rPr lang="en-US" altLang="ko-KR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,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공지사항 관리</a:t>
            </a:r>
            <a:r>
              <a:rPr lang="en-US" altLang="ko-KR" sz="1400" dirty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 </a:t>
            </a:r>
            <a:r>
              <a:rPr lang="ko-KR" altLang="en-US" sz="1400" dirty="0" smtClean="0">
                <a:solidFill>
                  <a:srgbClr val="807662"/>
                </a:solidFill>
                <a:latin typeface="+mn-ea"/>
                <a:cs typeface="함초롬바탕" panose="020B0600000101010101" charset="-127"/>
              </a:rPr>
              <a:t>등의 기능을 이용</a:t>
            </a:r>
            <a:endParaRPr lang="ko-KR" altLang="en-US" sz="1400" dirty="0">
              <a:solidFill>
                <a:srgbClr val="807662"/>
              </a:solidFill>
              <a:latin typeface="+mn-ea"/>
              <a:cs typeface="함초롬바탕" panose="020B0600000101010101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4065600" y="567112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How To See Calculator History on iPhone | DeviceTes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000" r="100000">
                        <a14:foregroundMark x1="46000" y1="42279" x2="60900" y2="44978"/>
                        <a14:foregroundMark x1="71400" y1="29985" x2="77000" y2="35232"/>
                        <a14:backgroundMark x1="30100" y1="13643" x2="17600" y2="31934"/>
                        <a14:backgroundMark x1="43900" y1="2099" x2="21500" y2="22489"/>
                        <a14:backgroundMark x1="50000" y1="6897" x2="63900" y2="450"/>
                        <a14:backgroundMark x1="41600" y1="34033" x2="41000" y2="37481"/>
                        <a14:backgroundMark x1="41400" y1="40780" x2="41400" y2="40780"/>
                        <a14:backgroundMark x1="40300" y1="37781" x2="39200" y2="40780"/>
                        <a14:backgroundMark x1="70800" y1="3748" x2="93700" y2="2999"/>
                        <a14:backgroundMark x1="87400" y1="5397" x2="93100" y2="60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1" r="22754"/>
          <a:stretch/>
        </p:blipFill>
        <p:spPr bwMode="auto">
          <a:xfrm>
            <a:off x="1" y="3221329"/>
            <a:ext cx="3863751" cy="363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0421" y="4648988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+mn-ea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9336" y="6099615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현재 운용되고 있는 </a:t>
            </a:r>
            <a:r>
              <a:rPr lang="ko-KR" altLang="en-US" sz="1600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정산</a:t>
            </a:r>
            <a:r>
              <a:rPr lang="ko-KR" altLang="en-US" sz="1600" dirty="0" smtClean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464646"/>
                </a:solidFill>
                <a:latin typeface="+mn-ea"/>
                <a:cs typeface="함초롬바탕" panose="02030504000101010101" pitchFamily="18" charset="-127"/>
              </a:rPr>
              <a:t>웹 페이지 참조</a:t>
            </a:r>
            <a:endParaRPr lang="en-US" altLang="ko-KR" sz="1600" dirty="0">
              <a:solidFill>
                <a:srgbClr val="464646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604" y="298053"/>
            <a:ext cx="6875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1.1 </a:t>
            </a:r>
            <a:r>
              <a:rPr lang="ko-KR" altLang="en-US" sz="4400" b="1" dirty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주제 및 </a:t>
            </a:r>
            <a:r>
              <a:rPr lang="ko-KR" altLang="en-US" sz="4400" b="1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목적 </a:t>
            </a:r>
            <a:r>
              <a:rPr lang="en-US" altLang="ko-KR" sz="4400" b="1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함초롬바탕" panose="02030504000101010101" pitchFamily="18" charset="-127"/>
              </a:rPr>
              <a:t>- </a:t>
            </a:r>
            <a:r>
              <a:rPr lang="ko-KR" altLang="en-US" sz="4400" b="1" dirty="0" smtClean="0">
                <a:latin typeface="+mn-ea"/>
                <a:cs typeface="함초롬바탕" panose="02030504000101010101" pitchFamily="18" charset="-127"/>
              </a:rPr>
              <a:t>참조</a:t>
            </a:r>
            <a:endParaRPr lang="ko-KR" altLang="en-US" sz="44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821" r="12506" b="-2790"/>
          <a:stretch/>
        </p:blipFill>
        <p:spPr>
          <a:xfrm>
            <a:off x="592509" y="2168860"/>
            <a:ext cx="4644000" cy="259393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6469" t="553" r="5834"/>
          <a:stretch/>
        </p:blipFill>
        <p:spPr>
          <a:xfrm>
            <a:off x="3791744" y="2527020"/>
            <a:ext cx="4644000" cy="26604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t="1" r="464" b="2956"/>
          <a:stretch/>
        </p:blipFill>
        <p:spPr>
          <a:xfrm>
            <a:off x="7005539" y="2904535"/>
            <a:ext cx="4644000" cy="23078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7" name="직사각형 16"/>
          <p:cNvSpPr/>
          <p:nvPr/>
        </p:nvSpPr>
        <p:spPr>
          <a:xfrm>
            <a:off x="119336" y="6468725"/>
            <a:ext cx="80847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REF: https://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splitser.com, 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https://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secure.splitwise.com , https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://</a:t>
            </a:r>
            <a:r>
              <a:rPr lang="en-US" altLang="ko-KR" sz="1050" dirty="0" smtClean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billzer.com</a:t>
            </a:r>
            <a:r>
              <a:rPr lang="en-US" altLang="ko-KR" sz="1050" dirty="0">
                <a:solidFill>
                  <a:srgbClr val="0390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바탕" panose="02030504000101010101" pitchFamily="18" charset="-127"/>
              </a:rPr>
              <a:t> </a:t>
            </a:r>
            <a:endParaRPr lang="en-US" altLang="ko-KR" sz="1050" dirty="0">
              <a:solidFill>
                <a:srgbClr val="0390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1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0862" y="4501316"/>
            <a:ext cx="1368152" cy="0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40717" y="3174100"/>
            <a:ext cx="1368152" cy="0"/>
          </a:xfrm>
          <a:prstGeom prst="line">
            <a:avLst/>
          </a:prstGeom>
          <a:ln w="3810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2833870" y="1782752"/>
            <a:ext cx="6803797" cy="4037023"/>
          </a:xfrm>
          <a:prstGeom prst="rect">
            <a:avLst/>
          </a:prstGeom>
          <a:noFill/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50220" y="1310400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19192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47598" y="1310501"/>
            <a:ext cx="4463867" cy="999958"/>
          </a:xfrm>
          <a:prstGeom prst="roundRect">
            <a:avLst/>
          </a:prstGeom>
          <a:solidFill>
            <a:srgbClr val="EEECE9"/>
          </a:solidFill>
          <a:ln w="190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3700" y="1445402"/>
            <a:ext cx="4469624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 Home</a:t>
            </a:r>
            <a:endParaRPr lang="en-US" altLang="ko-KR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8770" y="2803806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236738" y="5413956"/>
            <a:ext cx="240417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577788" y="1352649"/>
            <a:ext cx="406465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전자정부 표준 </a:t>
            </a:r>
            <a:r>
              <a:rPr lang="ko-KR" altLang="en-US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프레임워크</a:t>
            </a:r>
            <a:endParaRPr lang="en-US" altLang="ko-KR" sz="1600" b="1" dirty="0" smtClean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Spring framework),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Mybatis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framework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10281" y="2680695"/>
            <a:ext cx="3432598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HTML5, CSS/CSS3, JavaScript</a:t>
            </a:r>
            <a:r>
              <a:rPr lang="en-US" altLang="ko-KR" sz="1600" b="1" dirty="0" smtClean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jQuery</a:t>
            </a:r>
            <a:endParaRPr lang="en-US" altLang="ko-KR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524849" y="4006095"/>
            <a:ext cx="411529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6235769" y="1782752"/>
            <a:ext cx="3107" cy="4037023"/>
          </a:xfrm>
          <a:prstGeom prst="line">
            <a:avLst/>
          </a:prstGeom>
          <a:ln w="19050">
            <a:solidFill>
              <a:srgbClr val="719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8676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1714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68223" y="4441815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57692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0392" y="5764218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80610" y="172560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34340" y="1728672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6485218" y="3117060"/>
            <a:ext cx="108000" cy="108000"/>
          </a:xfrm>
          <a:prstGeom prst="rect">
            <a:avLst/>
          </a:prstGeom>
          <a:solidFill>
            <a:srgbClr val="719192"/>
          </a:solidFill>
          <a:ln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19192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66059" y="4013079"/>
            <a:ext cx="447357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OPENSOURCE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jquery-3.4.x,   jquery-ui-1.11.4,   jquery-easyui-1.4.5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442746" y="5450410"/>
            <a:ext cx="447357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6604" y="298053"/>
            <a:ext cx="8531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1.2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개발환경 </a:t>
            </a:r>
            <a:r>
              <a:rPr lang="en-US" altLang="ko-KR" sz="4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(Resources)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062049" y="4443537"/>
            <a:ext cx="0" cy="40230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680020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4013686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9696762" y="492599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5" name="왼쪽 대괄호 174"/>
          <p:cNvSpPr/>
          <p:nvPr/>
        </p:nvSpPr>
        <p:spPr>
          <a:xfrm rot="5400000">
            <a:off x="3635193" y="5005605"/>
            <a:ext cx="135770" cy="1316482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연결선 175"/>
          <p:cNvCxnSpPr/>
          <p:nvPr/>
        </p:nvCxnSpPr>
        <p:spPr>
          <a:xfrm>
            <a:off x="3694295" y="5429069"/>
            <a:ext cx="0" cy="171422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DU*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554663" y="-1696710"/>
            <a:ext cx="86878" cy="9637321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" name="직선 연결선 203"/>
          <p:cNvCxnSpPr/>
          <p:nvPr/>
        </p:nvCxnSpPr>
        <p:spPr>
          <a:xfrm>
            <a:off x="2163865" y="3078512"/>
            <a:ext cx="0" cy="7682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7537973" y="3078511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819681" y="2695713"/>
            <a:ext cx="95453" cy="239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67994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</a:p>
        </p:txBody>
      </p:sp>
      <p:cxnSp>
        <p:nvCxnSpPr>
          <p:cNvPr id="215" name="직선 연결선 214"/>
          <p:cNvCxnSpPr/>
          <p:nvPr/>
        </p:nvCxnSpPr>
        <p:spPr>
          <a:xfrm>
            <a:off x="1703512" y="3846805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4045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869137" y="394225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068134" y="3939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670495" y="39412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xx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2395662" y="3849980"/>
            <a:ext cx="0" cy="90989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왼쪽 대괄호 218"/>
          <p:cNvSpPr/>
          <p:nvPr/>
        </p:nvSpPr>
        <p:spPr>
          <a:xfrm rot="5400000">
            <a:off x="4835732" y="3107889"/>
            <a:ext cx="98650" cy="15910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>
            <a:off x="4898203" y="3078511"/>
            <a:ext cx="0" cy="87592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4147" y="3162439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상품관련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03350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698388" y="394094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상세보기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308554" y="394577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484920" y="3094899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03391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016001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고객센터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200751" y="39597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394268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412625" y="2703120"/>
            <a:ext cx="78771" cy="24522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10876086" y="3891933"/>
            <a:ext cx="1464" cy="7046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9696762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10524874" y="396185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수정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8877704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작성</a:t>
            </a:r>
          </a:p>
        </p:txBody>
      </p:sp>
      <p:sp>
        <p:nvSpPr>
          <p:cNvPr id="274" name="왼쪽 대괄호 273"/>
          <p:cNvSpPr/>
          <p:nvPr/>
        </p:nvSpPr>
        <p:spPr>
          <a:xfrm rot="5400000">
            <a:off x="4105845" y="3596998"/>
            <a:ext cx="80349" cy="257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5" name="직선 연결선 274"/>
          <p:cNvCxnSpPr/>
          <p:nvPr/>
        </p:nvCxnSpPr>
        <p:spPr>
          <a:xfrm>
            <a:off x="3703078" y="4845642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4584274" y="4848817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495689" y="492809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구매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78122" y="4925069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담기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212744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351574" y="4930980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cxnSp>
        <p:nvCxnSpPr>
          <p:cNvPr id="282" name="직선 연결선 281"/>
          <p:cNvCxnSpPr>
            <a:endCxn id="168" idx="0"/>
          </p:cNvCxnSpPr>
          <p:nvPr/>
        </p:nvCxnSpPr>
        <p:spPr>
          <a:xfrm>
            <a:off x="10056440" y="4463708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>
            <a:stCxn id="13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EACA7F-12B9-0395-D28A-4E2E2C713F6D}"/>
              </a:ext>
            </a:extLst>
          </p:cNvPr>
          <p:cNvSpPr/>
          <p:nvPr/>
        </p:nvSpPr>
        <p:spPr>
          <a:xfrm>
            <a:off x="7979707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111319-8B2D-CA89-0D4E-B0A857F3C788}"/>
              </a:ext>
            </a:extLst>
          </p:cNvPr>
          <p:cNvCxnSpPr>
            <a:endCxn id="60" idx="0"/>
          </p:cNvCxnSpPr>
          <p:nvPr/>
        </p:nvCxnSpPr>
        <p:spPr>
          <a:xfrm>
            <a:off x="8339385" y="4456614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*DU </a:t>
            </a:r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= </a:t>
            </a:r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Divvy Up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 smtClean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사용자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모드 </a:t>
            </a:r>
            <a:r>
              <a:rPr lang="ko-KR" altLang="en-US" sz="2400" b="1" dirty="0" smtClean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측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*DU </a:t>
            </a:r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= </a:t>
            </a:r>
            <a:r>
              <a:rPr lang="en-US" altLang="ko-KR" sz="1200" b="1" dirty="0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Divvy Up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1.3 </a:t>
            </a:r>
            <a:r>
              <a:rPr lang="ko-KR" altLang="en-US" sz="4400" b="1" dirty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(WBS) </a:t>
            </a:r>
            <a:r>
              <a:rPr lang="ko-KR" altLang="en-US" sz="2400" b="1" dirty="0">
                <a:solidFill>
                  <a:srgbClr val="039097"/>
                </a:solidFill>
                <a:latin typeface="+mn-ea"/>
                <a:cs typeface="함초롬바탕" panose="02030504000101010101" pitchFamily="18" charset="-127"/>
              </a:rPr>
              <a:t>관리자 모드 측 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66919" y="3163283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관리</a:t>
            </a:r>
            <a:endParaRPr lang="en-US" altLang="ko-KR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68" name="직선 연결선 67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 rot="5400000">
            <a:off x="5371300" y="-1426500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*DU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72" name="왼쪽 대괄호 71"/>
          <p:cNvSpPr/>
          <p:nvPr/>
        </p:nvSpPr>
        <p:spPr>
          <a:xfrm rot="5400000">
            <a:off x="5909143" y="-1343143"/>
            <a:ext cx="85963" cy="892927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endCxn id="85" idx="0"/>
          </p:cNvCxnSpPr>
          <p:nvPr/>
        </p:nvCxnSpPr>
        <p:spPr>
          <a:xfrm>
            <a:off x="8051453" y="3077623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왼쪽 대괄호 73"/>
          <p:cNvSpPr/>
          <p:nvPr/>
        </p:nvSpPr>
        <p:spPr>
          <a:xfrm rot="5400000">
            <a:off x="1421571" y="3068118"/>
            <a:ext cx="85964" cy="165112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70888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793087" y="39426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조회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75014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삭제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594445" y="394167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</a:p>
        </p:txBody>
      </p:sp>
      <p:sp>
        <p:nvSpPr>
          <p:cNvPr id="79" name="왼쪽 대괄호 78"/>
          <p:cNvSpPr/>
          <p:nvPr/>
        </p:nvSpPr>
        <p:spPr>
          <a:xfrm rot="5400000">
            <a:off x="5527341" y="3085837"/>
            <a:ext cx="91461" cy="16313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 flipH="1">
            <a:off x="5573071" y="3072796"/>
            <a:ext cx="4628" cy="157462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077772" y="3166249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상품관리</a:t>
            </a:r>
          </a:p>
        </p:txBody>
      </p:sp>
      <p:sp>
        <p:nvSpPr>
          <p:cNvPr id="82" name="왼쪽 대괄호 81"/>
          <p:cNvSpPr/>
          <p:nvPr/>
        </p:nvSpPr>
        <p:spPr>
          <a:xfrm rot="5400000">
            <a:off x="7998400" y="3094011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547397" y="315948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529481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714231" y="395882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86" name="왼쪽 대괄호 85"/>
          <p:cNvSpPr/>
          <p:nvPr/>
        </p:nvSpPr>
        <p:spPr>
          <a:xfrm rot="5400000">
            <a:off x="10850349" y="3131937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89" idx="0"/>
          </p:cNvCxnSpPr>
          <p:nvPr/>
        </p:nvCxnSpPr>
        <p:spPr>
          <a:xfrm>
            <a:off x="10876086" y="3891933"/>
            <a:ext cx="0" cy="7332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0532769" y="396525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714605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게시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841988" y="5518070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재고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cxnSpLocks/>
            <a:endCxn id="106" idx="0"/>
          </p:cNvCxnSpPr>
          <p:nvPr/>
        </p:nvCxnSpPr>
        <p:spPr>
          <a:xfrm flipH="1">
            <a:off x="1431443" y="3518393"/>
            <a:ext cx="0" cy="41574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 대괄호 94"/>
          <p:cNvSpPr/>
          <p:nvPr/>
        </p:nvSpPr>
        <p:spPr>
          <a:xfrm rot="5400000">
            <a:off x="3456969" y="3492909"/>
            <a:ext cx="79337" cy="8031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>
            <a:cxnSpLocks/>
            <a:endCxn id="95" idx="1"/>
          </p:cNvCxnSpPr>
          <p:nvPr/>
        </p:nvCxnSpPr>
        <p:spPr>
          <a:xfrm>
            <a:off x="3467223" y="3076907"/>
            <a:ext cx="0" cy="7778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4830491" y="475118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397202" y="394552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등록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638359" y="474760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038196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리뷰답변작성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877849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 글 수정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217699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3" name="왼쪽 대괄호 102"/>
          <p:cNvSpPr/>
          <p:nvPr/>
        </p:nvSpPr>
        <p:spPr>
          <a:xfrm rot="5400000">
            <a:off x="5535532" y="4289750"/>
            <a:ext cx="105156" cy="82049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>
            <a:stCxn id="97" idx="2"/>
          </p:cNvCxnSpPr>
          <p:nvPr/>
        </p:nvCxnSpPr>
        <p:spPr>
          <a:xfrm flipH="1">
            <a:off x="5177861" y="5255185"/>
            <a:ext cx="0" cy="26288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2979234" y="3159488"/>
            <a:ext cx="1008112" cy="360000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관리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DA6DF9E-8585-5A18-6300-80C769E7CA1E}"/>
              </a:ext>
            </a:extLst>
          </p:cNvPr>
          <p:cNvSpPr/>
          <p:nvPr/>
        </p:nvSpPr>
        <p:spPr>
          <a:xfrm>
            <a:off x="1071443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정보수정</a:t>
            </a:r>
          </a:p>
        </p:txBody>
      </p:sp>
      <p:pic>
        <p:nvPicPr>
          <p:cNvPr id="107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094586" y="1905506"/>
            <a:ext cx="400282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600" dirty="0">
                <a:latin typeface="+mn-ea"/>
                <a:cs typeface="함초롬바탕" panose="020B0600000101010101" charset="-127"/>
              </a:rPr>
              <a:t>TO DO</a:t>
            </a:r>
            <a:endParaRPr lang="en-US" altLang="ko-KR" sz="9600" dirty="0">
              <a:latin typeface="+mn-ea"/>
              <a:cs typeface="함초롬바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6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6604" y="298053"/>
            <a:ext cx="11177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1.4 </a:t>
            </a:r>
            <a:r>
              <a:rPr lang="ko-KR" altLang="en-US" sz="4400" b="1" dirty="0" smtClean="0">
                <a:solidFill>
                  <a:srgbClr val="3C4245"/>
                </a:solidFill>
                <a:latin typeface="+mn-ea"/>
                <a:cs typeface="함초롬바탕" panose="02030504000101010101" pitchFamily="18" charset="-127"/>
              </a:rPr>
              <a:t>업무분장</a:t>
            </a:r>
            <a:endParaRPr lang="en-US" altLang="ko-KR" sz="2400" b="1" dirty="0">
              <a:solidFill>
                <a:srgbClr val="039097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26" y="-1"/>
            <a:ext cx="734502" cy="162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725343" y="1690756"/>
            <a:ext cx="993600" cy="993600"/>
          </a:xfrm>
          <a:prstGeom prst="ellipse">
            <a:avLst/>
          </a:prstGeom>
          <a:solidFill>
            <a:srgbClr val="719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59117" y="1685229"/>
            <a:ext cx="994336" cy="994336"/>
          </a:xfrm>
          <a:prstGeom prst="ellipse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949020" y="1704980"/>
            <a:ext cx="993600" cy="993600"/>
          </a:xfrm>
          <a:prstGeom prst="ellipse">
            <a:avLst/>
          </a:prstGeom>
          <a:solidFill>
            <a:srgbClr val="3C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person icon - EIT RawMaterials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63" y="1819512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rson icon - EIT RawMaterials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51" y="1784289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erson icon - EIT RawMaterials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31000" x2="510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17" y="1800129"/>
            <a:ext cx="764536" cy="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681624" y="3277456"/>
            <a:ext cx="3528392" cy="3160584"/>
          </a:xfrm>
          <a:prstGeom prst="roundRect">
            <a:avLst/>
          </a:prstGeom>
          <a:noFill/>
          <a:ln w="6350">
            <a:solidFill>
              <a:srgbClr val="3C4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소프트웨어 </a:t>
            </a:r>
            <a:r>
              <a:rPr lang="ko-KR" altLang="en-US" sz="1400" dirty="0" smtClean="0">
                <a:solidFill>
                  <a:schemeClr val="tx1"/>
                </a:solidFill>
              </a:rPr>
              <a:t>설계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채팅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그룹 내 실시간 채팅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파일 하나씩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검색 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en-US" altLang="ko-KR" sz="1400" dirty="0" smtClean="0">
                <a:solidFill>
                  <a:prstClr val="black"/>
                </a:solidFill>
              </a:rPr>
              <a:t>Select </a:t>
            </a:r>
            <a:r>
              <a:rPr lang="ko-KR" altLang="en-US" sz="1400" dirty="0" smtClean="0">
                <a:solidFill>
                  <a:prstClr val="black"/>
                </a:solidFill>
              </a:rPr>
              <a:t>그룹 이름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이벤트 검색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관리자 전반적인 것들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9223" y="3277456"/>
            <a:ext cx="3528392" cy="3160584"/>
          </a:xfrm>
          <a:prstGeom prst="roundRect">
            <a:avLst/>
          </a:prstGeom>
          <a:noFill/>
          <a:ln w="6350">
            <a:solidFill>
              <a:srgbClr val="719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소프트웨어 설계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전반적인 회원 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그룹 관련 기능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그룹 친구 추가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관리자만 답변 및 삭제 가능한 게시판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글쓴이만 삭제 가능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36822" y="3277456"/>
            <a:ext cx="3528392" cy="3164254"/>
          </a:xfrm>
          <a:prstGeom prst="roundRect">
            <a:avLst/>
          </a:prstGeom>
          <a:noFill/>
          <a:ln w="6350">
            <a:solidFill>
              <a:srgbClr val="039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소프트웨어 설계</a:t>
            </a:r>
            <a:endParaRPr lang="en-US" altLang="ko-KR" sz="14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정산 기능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schemeClr val="tx1"/>
                </a:solidFill>
              </a:rPr>
              <a:t>정산 내역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schemeClr val="tx1"/>
                </a:solidFill>
              </a:rPr>
              <a:t>이벤트 관련 내역</a:t>
            </a:r>
            <a:endParaRPr lang="en-US" altLang="ko-KR" sz="14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/>
                </a:solidFill>
              </a:rPr>
              <a:t>공지사항</a:t>
            </a:r>
            <a:endParaRPr lang="en-US" altLang="ko-KR" sz="140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관리자만 작성 및 수정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삭제 가능한 게시판</a:t>
            </a:r>
            <a:endParaRPr lang="en-US" altLang="ko-KR" sz="140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회원은 읽기만 가능</a:t>
            </a:r>
            <a:endParaRPr lang="en-US" altLang="ko-KR" sz="140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1400">
                <a:solidFill>
                  <a:prstClr val="black"/>
                </a:solidFill>
              </a:rPr>
              <a:t>파일첨부 가능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55963" y="27684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mtClean="0">
                <a:latin typeface="+mn-ea"/>
              </a:rPr>
              <a:t>박동규</a:t>
            </a:r>
            <a:endParaRPr lang="ko-KR" altLang="en-US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8977" y="276842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mtClean="0">
                <a:latin typeface="+mn-ea"/>
              </a:rPr>
              <a:t>김빈</a:t>
            </a:r>
            <a:endParaRPr lang="ko-KR" altLang="en-US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361482" y="27725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dirty="0" smtClean="0">
                <a:latin typeface="+mn-ea"/>
              </a:rPr>
              <a:t>구윤서</a:t>
            </a:r>
            <a:endParaRPr lang="ko-KR" altLang="en-US" b="1" dirty="0">
              <a:latin typeface="+mn-ea"/>
            </a:endParaRPr>
          </a:p>
        </p:txBody>
      </p:sp>
      <p:pic>
        <p:nvPicPr>
          <p:cNvPr id="42" name="Picture 4" descr="✓ du logo design free vector eps, cdr, ai, svg vector illustration graphic  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74" y1="58416" x2="53421" y2="63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12" t="30972" r="31063" b="32177"/>
          <a:stretch/>
        </p:blipFill>
        <p:spPr bwMode="auto">
          <a:xfrm>
            <a:off x="11136560" y="282808"/>
            <a:ext cx="648071" cy="4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61555</TotalTime>
  <Words>1179</Words>
  <Application>Microsoft Office PowerPoint</Application>
  <PresentationFormat>와이드스크린</PresentationFormat>
  <Paragraphs>359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Segoe UI Light</vt:lpstr>
      <vt:lpstr>한컴 윤고딕 230</vt:lpstr>
      <vt:lpstr>맑은 고딕 Semilight</vt:lpstr>
      <vt:lpstr>Arial Narrow</vt:lpstr>
      <vt:lpstr>Microsoft JhengHei UI</vt:lpstr>
      <vt:lpstr>Impact</vt:lpstr>
      <vt:lpstr>함초롬바탕</vt:lpstr>
      <vt:lpstr>굴림</vt:lpstr>
      <vt:lpstr>맑은 고딕</vt:lpstr>
      <vt:lpstr>Microsoft YaHei UI Light</vt:lpstr>
      <vt:lpstr>Segoe UI Semilight</vt:lpstr>
      <vt:lpstr>Wingdings</vt:lpstr>
      <vt:lpstr>Calibri</vt:lpstr>
      <vt:lpstr>Arial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2775</cp:revision>
  <cp:lastPrinted>2019-09-30T03:51:52Z</cp:lastPrinted>
  <dcterms:created xsi:type="dcterms:W3CDTF">2006-09-21T23:36:14Z</dcterms:created>
  <dcterms:modified xsi:type="dcterms:W3CDTF">2022-07-29T08:08:39Z</dcterms:modified>
</cp:coreProperties>
</file>